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notesMasterIdLst>
    <p:notesMasterId r:id="rId51"/>
  </p:notesMasterIdLst>
  <p:sldIdLst>
    <p:sldId id="256" r:id="rId3"/>
    <p:sldId id="301" r:id="rId4"/>
    <p:sldId id="317" r:id="rId5"/>
    <p:sldId id="308" r:id="rId6"/>
    <p:sldId id="318" r:id="rId7"/>
    <p:sldId id="278" r:id="rId8"/>
    <p:sldId id="279" r:id="rId9"/>
    <p:sldId id="291" r:id="rId10"/>
    <p:sldId id="292" r:id="rId11"/>
    <p:sldId id="293" r:id="rId12"/>
    <p:sldId id="294" r:id="rId13"/>
    <p:sldId id="295" r:id="rId14"/>
    <p:sldId id="296" r:id="rId15"/>
    <p:sldId id="300" r:id="rId16"/>
    <p:sldId id="280" r:id="rId17"/>
    <p:sldId id="297" r:id="rId18"/>
    <p:sldId id="266" r:id="rId19"/>
    <p:sldId id="312" r:id="rId20"/>
    <p:sldId id="276" r:id="rId21"/>
    <p:sldId id="313" r:id="rId22"/>
    <p:sldId id="283" r:id="rId23"/>
    <p:sldId id="281" r:id="rId24"/>
    <p:sldId id="282" r:id="rId25"/>
    <p:sldId id="287" r:id="rId26"/>
    <p:sldId id="286" r:id="rId27"/>
    <p:sldId id="285" r:id="rId28"/>
    <p:sldId id="284" r:id="rId29"/>
    <p:sldId id="262" r:id="rId30"/>
    <p:sldId id="263" r:id="rId31"/>
    <p:sldId id="274" r:id="rId32"/>
    <p:sldId id="277" r:id="rId33"/>
    <p:sldId id="273" r:id="rId34"/>
    <p:sldId id="272" r:id="rId35"/>
    <p:sldId id="271" r:id="rId36"/>
    <p:sldId id="270" r:id="rId37"/>
    <p:sldId id="268" r:id="rId38"/>
    <p:sldId id="275" r:id="rId39"/>
    <p:sldId id="298" r:id="rId40"/>
    <p:sldId id="299" r:id="rId41"/>
    <p:sldId id="269" r:id="rId42"/>
    <p:sldId id="302" r:id="rId43"/>
    <p:sldId id="314" r:id="rId44"/>
    <p:sldId id="315" r:id="rId45"/>
    <p:sldId id="316" r:id="rId46"/>
    <p:sldId id="310" r:id="rId47"/>
    <p:sldId id="311" r:id="rId48"/>
    <p:sldId id="290" r:id="rId49"/>
    <p:sldId id="303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F7B779-6E60-4BEE-9BF0-5E462539C502}">
          <p14:sldIdLst>
            <p14:sldId id="256"/>
            <p14:sldId id="301"/>
            <p14:sldId id="317"/>
            <p14:sldId id="308"/>
            <p14:sldId id="318"/>
            <p14:sldId id="278"/>
            <p14:sldId id="279"/>
            <p14:sldId id="291"/>
            <p14:sldId id="292"/>
            <p14:sldId id="293"/>
            <p14:sldId id="294"/>
            <p14:sldId id="295"/>
            <p14:sldId id="296"/>
            <p14:sldId id="300"/>
            <p14:sldId id="280"/>
            <p14:sldId id="297"/>
            <p14:sldId id="266"/>
            <p14:sldId id="312"/>
            <p14:sldId id="276"/>
            <p14:sldId id="313"/>
            <p14:sldId id="283"/>
            <p14:sldId id="281"/>
            <p14:sldId id="282"/>
            <p14:sldId id="287"/>
            <p14:sldId id="286"/>
            <p14:sldId id="285"/>
            <p14:sldId id="284"/>
            <p14:sldId id="262"/>
            <p14:sldId id="263"/>
            <p14:sldId id="274"/>
            <p14:sldId id="277"/>
            <p14:sldId id="273"/>
            <p14:sldId id="272"/>
            <p14:sldId id="271"/>
            <p14:sldId id="270"/>
            <p14:sldId id="268"/>
            <p14:sldId id="275"/>
            <p14:sldId id="298"/>
            <p14:sldId id="299"/>
            <p14:sldId id="269"/>
            <p14:sldId id="302"/>
            <p14:sldId id="314"/>
            <p14:sldId id="315"/>
            <p14:sldId id="316"/>
            <p14:sldId id="310"/>
            <p14:sldId id="311"/>
            <p14:sldId id="290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9B"/>
    <a:srgbClr val="04047A"/>
    <a:srgbClr val="FE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71" autoAdjust="0"/>
  </p:normalViewPr>
  <p:slideViewPr>
    <p:cSldViewPr>
      <p:cViewPr>
        <p:scale>
          <a:sx n="56" d="100"/>
          <a:sy n="56" d="100"/>
        </p:scale>
        <p:origin x="-181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package" Target="../embeddings/_____Microsoft_Excel10.xlsx"/><Relationship Id="rId4" Type="http://schemas.openxmlformats.org/officeDocument/2006/relationships/image" Target="../media/image24.jpeg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package" Target="../embeddings/_____Microsoft_Excel14.xlsx"/><Relationship Id="rId4" Type="http://schemas.openxmlformats.org/officeDocument/2006/relationships/image" Target="../media/image32.jpeg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openxmlformats.org/officeDocument/2006/relationships/image" Target="../media/image31.jpeg"/><Relationship Id="rId1" Type="http://schemas.openxmlformats.org/officeDocument/2006/relationships/image" Target="../media/image29.jpeg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5" Type="http://schemas.openxmlformats.org/officeDocument/2006/relationships/package" Target="../embeddings/_____Microsoft_Excel20.xlsx"/><Relationship Id="rId4" Type="http://schemas.openxmlformats.org/officeDocument/2006/relationships/image" Target="../media/image31.jpeg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image" Target="../media/image43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image" Target="../media/image48.jpeg"/><Relationship Id="rId6" Type="http://schemas.openxmlformats.org/officeDocument/2006/relationships/package" Target="../embeddings/_____Microsoft_Excel26.xlsx"/><Relationship Id="rId5" Type="http://schemas.openxmlformats.org/officeDocument/2006/relationships/image" Target="../media/image23.jpeg"/><Relationship Id="rId4" Type="http://schemas.openxmlformats.org/officeDocument/2006/relationships/image" Target="../media/image50.jpeg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image" Target="../media/image52.jpeg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725081778983864"/>
          <c:y val="0.10728999129280876"/>
          <c:w val="0.54715616797900257"/>
          <c:h val="0.820734251968504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Pt>
            <c:idx val="0"/>
            <c:bubble3D val="1"/>
            <c:spPr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>
                <a:solidFill>
                  <a:srgbClr val="FFC000"/>
                </a:solidFill>
              </a:ln>
            </c:spPr>
          </c:dPt>
          <c:dPt>
            <c:idx val="1"/>
            <c:bubble3D val="1"/>
            <c:spPr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n>
                <a:solidFill>
                  <a:srgbClr val="FFC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Время выполнения Д/з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1 час</c:v>
                </c:pt>
                <c:pt idx="1">
                  <c:v>2 часа</c:v>
                </c:pt>
                <c:pt idx="2">
                  <c:v>3 часа</c:v>
                </c:pt>
                <c:pt idx="3">
                  <c:v>Более 3 часов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5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Самые лёгкие предметы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Лист1!$A$2:$A$10</c:f>
              <c:strCache>
                <c:ptCount val="9"/>
                <c:pt idx="0">
                  <c:v>Физкультура</c:v>
                </c:pt>
                <c:pt idx="1">
                  <c:v> Музыка</c:v>
                </c:pt>
                <c:pt idx="2">
                  <c:v> ИЗО</c:v>
                </c:pt>
                <c:pt idx="3">
                  <c:v> Технология</c:v>
                </c:pt>
                <c:pt idx="4">
                  <c:v>История 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География</c:v>
                </c:pt>
                <c:pt idx="8">
                  <c:v>Информатика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Любимые предметы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/>
          </c:spPr>
          <c:explosion val="25"/>
          <c:dPt>
            <c:idx val="0"/>
            <c:bubble3D val="0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6"/>
            <c:bubble3D val="0"/>
            <c:spPr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7"/>
            <c:bubble3D val="0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8"/>
            <c:bubble3D val="0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9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0"/>
            <c:bubble3D val="0"/>
            <c:spPr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1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2"/>
            <c:bubble3D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 Математика</c:v>
                </c:pt>
                <c:pt idx="1">
                  <c:v>Русский язык</c:v>
                </c:pt>
                <c:pt idx="2">
                  <c:v> Биология</c:v>
                </c:pt>
                <c:pt idx="3">
                  <c:v> Технология</c:v>
                </c:pt>
                <c:pt idx="4">
                  <c:v>Физкультура</c:v>
                </c:pt>
                <c:pt idx="5">
                  <c:v>Английский язык</c:v>
                </c:pt>
                <c:pt idx="6">
                  <c:v>Литература</c:v>
                </c:pt>
                <c:pt idx="7">
                  <c:v>Музыка</c:v>
                </c:pt>
                <c:pt idx="8">
                  <c:v>История</c:v>
                </c:pt>
                <c:pt idx="9">
                  <c:v>Информатика</c:v>
                </c:pt>
                <c:pt idx="10">
                  <c:v>ИЗО</c:v>
                </c:pt>
                <c:pt idx="11">
                  <c:v>Обществознание</c:v>
                </c:pt>
                <c:pt idx="12">
                  <c:v>География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7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  <c:pt idx="4">
                  <c:v>8</c:v>
                </c:pt>
                <c:pt idx="5">
                  <c:v>2</c:v>
                </c:pt>
                <c:pt idx="6">
                  <c:v>5</c:v>
                </c:pt>
                <c:pt idx="7">
                  <c:v>6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Занятие на переменах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Общаетесь с подругой(друзьями)</c:v>
                </c:pt>
                <c:pt idx="1">
                  <c:v> Спорт</c:v>
                </c:pt>
                <c:pt idx="2">
                  <c:v>Играете в телефон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715584"/>
        <c:axId val="105717120"/>
        <c:axId val="0"/>
      </c:bar3DChart>
      <c:catAx>
        <c:axId val="105715584"/>
        <c:scaling>
          <c:orientation val="minMax"/>
        </c:scaling>
        <c:delete val="0"/>
        <c:axPos val="l"/>
        <c:majorTickMark val="out"/>
        <c:minorTickMark val="none"/>
        <c:tickLblPos val="nextTo"/>
        <c:crossAx val="105717120"/>
        <c:crosses val="autoZero"/>
        <c:auto val="1"/>
        <c:lblAlgn val="ctr"/>
        <c:lblOffset val="100"/>
        <c:noMultiLvlLbl val="0"/>
      </c:catAx>
      <c:valAx>
        <c:axId val="105717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5715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rgbClr val="FF3701"/>
                </a:solidFill>
              </a:defRPr>
            </a:pPr>
            <a:r>
              <a:rPr lang="ru-RU" baseline="0" dirty="0">
                <a:solidFill>
                  <a:srgbClr val="002060"/>
                </a:solidFill>
              </a:rPr>
              <a:t>Время года</a:t>
            </a:r>
          </a:p>
        </c:rich>
      </c:tx>
      <c:layout>
        <c:manualLayout>
          <c:xMode val="edge"/>
          <c:yMode val="edge"/>
          <c:x val="0.39410493827160498"/>
          <c:y val="3.367239193073385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года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cat>
            <c:strRef>
              <c:f>Лист1!$A$2:$A$5</c:f>
              <c:strCache>
                <c:ptCount val="4"/>
                <c:pt idx="0">
                  <c:v>Зима</c:v>
                </c:pt>
                <c:pt idx="1">
                  <c:v>Весна</c:v>
                </c:pt>
                <c:pt idx="2">
                  <c:v>Лето</c:v>
                </c:pt>
                <c:pt idx="3">
                  <c:v>Осень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764736"/>
        <c:axId val="105766272"/>
        <c:axId val="0"/>
      </c:bar3DChart>
      <c:catAx>
        <c:axId val="105764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105766272"/>
        <c:crosses val="autoZero"/>
        <c:auto val="1"/>
        <c:lblAlgn val="ctr"/>
        <c:lblOffset val="100"/>
        <c:noMultiLvlLbl val="0"/>
      </c:catAx>
      <c:valAx>
        <c:axId val="10576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764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aseline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5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677489538199473"/>
          <c:y val="3.9791953878932196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96547297213895"/>
          <c:y val="9.1567287205838399E-2"/>
          <c:w val="0.65180567201364392"/>
          <c:h val="0.772097135521546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Умение кататься на велосипеде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5911808"/>
        <c:axId val="105913344"/>
        <c:axId val="105625344"/>
      </c:bar3DChart>
      <c:catAx>
        <c:axId val="105911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913344"/>
        <c:crosses val="autoZero"/>
        <c:auto val="1"/>
        <c:lblAlgn val="ctr"/>
        <c:lblOffset val="100"/>
        <c:noMultiLvlLbl val="0"/>
      </c:catAx>
      <c:valAx>
        <c:axId val="10591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911808"/>
        <c:crosses val="autoZero"/>
        <c:crossBetween val="between"/>
      </c:valAx>
      <c:serAx>
        <c:axId val="10562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591334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Любите ли вы шоколад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xVal>
            <c:strRef>
              <c:f>Лист1!$A$2:$A$3</c:f>
              <c:strCache>
                <c:ptCount val="2"/>
                <c:pt idx="0">
                  <c:v> Не люблю</c:v>
                </c:pt>
                <c:pt idx="1">
                  <c:v>Люблю</c:v>
                </c:pt>
              </c:strCache>
            </c:str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11</c:v>
                </c:pt>
              </c:numCache>
            </c:numRef>
          </c:yVal>
          <c:bubbleSize>
            <c:numLit>
              <c:formatCode>General</c:formatCode>
              <c:ptCount val="2"/>
              <c:pt idx="0">
                <c:v>1</c:v>
              </c:pt>
              <c:pt idx="1">
                <c:v>1</c:v>
              </c:pt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5985920"/>
        <c:axId val="105987456"/>
      </c:bubbleChart>
      <c:valAx>
        <c:axId val="10598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987456"/>
        <c:crosses val="autoZero"/>
        <c:crossBetween val="midCat"/>
      </c:valAx>
      <c:valAx>
        <c:axId val="10598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9859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Есть ли у вас брат или сестра?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034688"/>
        <c:axId val="106036224"/>
        <c:axId val="0"/>
      </c:bar3DChart>
      <c:catAx>
        <c:axId val="106034688"/>
        <c:scaling>
          <c:orientation val="minMax"/>
        </c:scaling>
        <c:delete val="0"/>
        <c:axPos val="l"/>
        <c:majorTickMark val="out"/>
        <c:minorTickMark val="none"/>
        <c:tickLblPos val="nextTo"/>
        <c:crossAx val="106036224"/>
        <c:crosses val="autoZero"/>
        <c:auto val="1"/>
        <c:lblAlgn val="ctr"/>
        <c:lblOffset val="100"/>
        <c:noMultiLvlLbl val="0"/>
      </c:catAx>
      <c:valAx>
        <c:axId val="106036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6034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Любимые фильмы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solidDmnd">
                <a:fgClr>
                  <a:srgbClr val="7030A0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sphere">
                <a:fgClr>
                  <a:srgbClr val="7030A0"/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trellis">
                <a:fgClr>
                  <a:srgbClr val="7030A0"/>
                </a:fgClr>
                <a:bgClr>
                  <a:schemeClr val="bg1"/>
                </a:bgClr>
              </a:pattFill>
            </c:spPr>
          </c:dPt>
          <c:cat>
            <c:strRef>
              <c:f>Лист1!$A$2:$A$4</c:f>
              <c:strCache>
                <c:ptCount val="3"/>
                <c:pt idx="0">
                  <c:v>Молодёжка</c:v>
                </c:pt>
                <c:pt idx="1">
                  <c:v> Универ</c:v>
                </c:pt>
                <c:pt idx="2">
                  <c:v> Около футбола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6092032"/>
        <c:axId val="106093568"/>
        <c:axId val="0"/>
      </c:bar3DChart>
      <c:catAx>
        <c:axId val="10609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6093568"/>
        <c:crosses val="autoZero"/>
        <c:auto val="1"/>
        <c:lblAlgn val="ctr"/>
        <c:lblOffset val="100"/>
        <c:noMultiLvlLbl val="0"/>
      </c:catAx>
      <c:valAx>
        <c:axId val="10609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092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baseline="0">
              <a:solidFill>
                <a:srgbClr val="FF0000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Любимые каналы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c:spPr>
          </c:dPt>
          <c:cat>
            <c:strRef>
              <c:f>Лист1!$A$2:$A$4</c:f>
              <c:strCache>
                <c:ptCount val="3"/>
                <c:pt idx="0">
                  <c:v>СТС</c:v>
                </c:pt>
                <c:pt idx="1">
                  <c:v>ТНТ</c:v>
                </c:pt>
                <c:pt idx="2">
                  <c:v>ТВ3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6178048"/>
        <c:axId val="106179584"/>
        <c:axId val="0"/>
      </c:bar3DChart>
      <c:catAx>
        <c:axId val="10617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6179584"/>
        <c:crosses val="autoZero"/>
        <c:auto val="1"/>
        <c:lblAlgn val="ctr"/>
        <c:lblOffset val="100"/>
        <c:noMultiLvlLbl val="0"/>
      </c:catAx>
      <c:valAx>
        <c:axId val="10617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17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baseline="0" dirty="0">
                <a:solidFill>
                  <a:srgbClr val="FF0000"/>
                </a:solidFill>
              </a:rPr>
              <a:t>Месяц рождения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52629532419562E-2"/>
          <c:y val="0.17123829143947744"/>
          <c:w val="0.71254009915427252"/>
          <c:h val="0.5539978020142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Месяц рождения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pattFill prst="pct90">
                <a:fgClr>
                  <a:srgbClr val="04047A"/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</c:spPr>
          </c:dPt>
          <c:dPt>
            <c:idx val="6"/>
            <c:invertIfNegative val="0"/>
            <c:bubble3D val="0"/>
            <c:spPr>
              <a:pattFill prst="lgConfetti">
                <a:fgClr>
                  <a:srgbClr val="7030A0"/>
                </a:fgClr>
                <a:bgClr>
                  <a:schemeClr val="bg1"/>
                </a:bgClr>
              </a:pattFill>
            </c:spPr>
          </c:dPt>
          <c:dPt>
            <c:idx val="7"/>
            <c:invertIfNegative val="0"/>
            <c:bubble3D val="0"/>
            <c:spPr>
              <a:pattFill prst="horzBrick">
                <a:fgClr>
                  <a:srgbClr val="00B0F0"/>
                </a:fgClr>
                <a:bgClr>
                  <a:schemeClr val="bg1"/>
                </a:bgClr>
              </a:pattFill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cat>
            <c:strRef>
              <c:f>Лист1!$A$2:$A$10</c:f>
              <c:strCache>
                <c:ptCount val="9"/>
                <c:pt idx="0">
                  <c:v>Март</c:v>
                </c:pt>
                <c:pt idx="1">
                  <c:v>Декабрь</c:v>
                </c:pt>
                <c:pt idx="2">
                  <c:v>Сентябрь</c:v>
                </c:pt>
                <c:pt idx="3">
                  <c:v>Июль</c:v>
                </c:pt>
                <c:pt idx="4">
                  <c:v>Август</c:v>
                </c:pt>
                <c:pt idx="5">
                  <c:v>Июль</c:v>
                </c:pt>
                <c:pt idx="6">
                  <c:v>Май</c:v>
                </c:pt>
                <c:pt idx="7">
                  <c:v>Октябрь</c:v>
                </c:pt>
                <c:pt idx="8">
                  <c:v>Февраль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28480"/>
        <c:axId val="98230272"/>
      </c:barChart>
      <c:catAx>
        <c:axId val="98228480"/>
        <c:scaling>
          <c:orientation val="minMax"/>
        </c:scaling>
        <c:delete val="0"/>
        <c:axPos val="b"/>
        <c:majorTickMark val="out"/>
        <c:minorTickMark val="none"/>
        <c:tickLblPos val="nextTo"/>
        <c:crossAx val="98230272"/>
        <c:crosses val="autoZero"/>
        <c:auto val="1"/>
        <c:lblAlgn val="ctr"/>
        <c:lblOffset val="100"/>
        <c:noMultiLvlLbl val="0"/>
      </c:catAx>
      <c:valAx>
        <c:axId val="9823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228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Любимые животные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xVal>
            <c:strRef>
              <c:f>Лист1!$A$2:$A$5</c:f>
              <c:strCache>
                <c:ptCount val="4"/>
                <c:pt idx="0">
                  <c:v>Шиншила</c:v>
                </c:pt>
                <c:pt idx="1">
                  <c:v>Собака</c:v>
                </c:pt>
                <c:pt idx="2">
                  <c:v>Пингвин</c:v>
                </c:pt>
                <c:pt idx="3">
                  <c:v>Кошка</c:v>
                </c:pt>
              </c:strCache>
            </c:strRef>
          </c:xVal>
          <c:y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6215296"/>
        <c:axId val="106216832"/>
      </c:bubbleChart>
      <c:valAx>
        <c:axId val="10621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216832"/>
        <c:crosses val="autoZero"/>
        <c:crossBetween val="midCat"/>
      </c:valAx>
      <c:valAx>
        <c:axId val="10621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2152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5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Цвета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Зелёный</c:v>
                </c:pt>
                <c:pt idx="1">
                  <c:v>Синий</c:v>
                </c:pt>
                <c:pt idx="2">
                  <c:v>Чёрный</c:v>
                </c:pt>
                <c:pt idx="3">
                  <c:v>Красный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272640"/>
        <c:axId val="106274176"/>
        <c:axId val="0"/>
      </c:bar3DChart>
      <c:catAx>
        <c:axId val="10627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6274176"/>
        <c:crosses val="autoZero"/>
        <c:auto val="1"/>
        <c:lblAlgn val="ctr"/>
        <c:lblOffset val="100"/>
        <c:noMultiLvlLbl val="0"/>
      </c:catAx>
      <c:valAx>
        <c:axId val="10627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272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Фрукты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Лист1!$A$2:$A$11</c:f>
              <c:strCache>
                <c:ptCount val="10"/>
                <c:pt idx="0">
                  <c:v>Ананас</c:v>
                </c:pt>
                <c:pt idx="1">
                  <c:v> Банан</c:v>
                </c:pt>
                <c:pt idx="2">
                  <c:v>Гранат</c:v>
                </c:pt>
                <c:pt idx="3">
                  <c:v>Яблоко</c:v>
                </c:pt>
                <c:pt idx="4">
                  <c:v>Мандарин</c:v>
                </c:pt>
                <c:pt idx="5">
                  <c:v> Памела</c:v>
                </c:pt>
                <c:pt idx="6">
                  <c:v>Мангустин</c:v>
                </c:pt>
                <c:pt idx="7">
                  <c:v>Виноград</c:v>
                </c:pt>
                <c:pt idx="8">
                  <c:v>Киви</c:v>
                </c:pt>
                <c:pt idx="9">
                  <c:v> Манго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6637184"/>
        <c:axId val="106638720"/>
        <c:axId val="0"/>
      </c:bar3DChart>
      <c:catAx>
        <c:axId val="106637184"/>
        <c:scaling>
          <c:orientation val="minMax"/>
        </c:scaling>
        <c:delete val="0"/>
        <c:axPos val="l"/>
        <c:majorTickMark val="out"/>
        <c:minorTickMark val="none"/>
        <c:tickLblPos val="nextTo"/>
        <c:crossAx val="106638720"/>
        <c:crosses val="autoZero"/>
        <c:auto val="1"/>
        <c:lblAlgn val="ctr"/>
        <c:lblOffset val="100"/>
        <c:noMultiLvlLbl val="0"/>
      </c:catAx>
      <c:valAx>
        <c:axId val="106638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663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Любимые праздники</c:v>
                </c:pt>
              </c:strCache>
            </c:strRef>
          </c:tx>
          <c:explosion val="2"/>
          <c:dPt>
            <c:idx val="0"/>
            <c:bubble3D val="0"/>
            <c:explosion val="11"/>
            <c:spPr>
              <a:solidFill>
                <a:srgbClr val="7030A0"/>
              </a:solidFill>
            </c:spPr>
          </c:dPt>
          <c:dPt>
            <c:idx val="1"/>
            <c:bubble3D val="0"/>
            <c:explosion val="21"/>
            <c:spPr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  <a:tileRect r="-100000" b="-100000"/>
              </a:gradFill>
            </c:spPr>
          </c:dPt>
          <c:dPt>
            <c:idx val="2"/>
            <c:bubble3D val="0"/>
            <c:explosion val="13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День рождения</c:v>
                </c:pt>
                <c:pt idx="1">
                  <c:v> Новый год</c:v>
                </c:pt>
                <c:pt idx="2">
                  <c:v>8 марта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Поставили ли вы ёлку?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7066496"/>
        <c:axId val="107068032"/>
        <c:axId val="0"/>
      </c:bar3DChart>
      <c:catAx>
        <c:axId val="10706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7068032"/>
        <c:crosses val="autoZero"/>
        <c:auto val="1"/>
        <c:lblAlgn val="ctr"/>
        <c:lblOffset val="100"/>
        <c:noMultiLvlLbl val="0"/>
      </c:catAx>
      <c:valAx>
        <c:axId val="10706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066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поздравите родителей в Новый Год?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solidDmnd">
                <a:fgClr>
                  <a:srgbClr val="FF0000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sphere">
                <a:fgClr>
                  <a:srgbClr val="FFFF00"/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plaid">
                <a:fgClr>
                  <a:srgbClr val="0070C0"/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lgConfetti">
                <a:fgClr>
                  <a:srgbClr val="7030A0"/>
                </a:fgClr>
                <a:bgClr>
                  <a:schemeClr val="bg1"/>
                </a:bgClr>
              </a:pattFill>
            </c:spPr>
          </c:dPt>
          <c:cat>
            <c:strRef>
              <c:f>Лист1!$A$2:$A$5</c:f>
              <c:strCache>
                <c:ptCount val="4"/>
                <c:pt idx="0">
                  <c:v>Своими руками</c:v>
                </c:pt>
                <c:pt idx="1">
                  <c:v>Куплю в магазине и положу под ёлку</c:v>
                </c:pt>
                <c:pt idx="2">
                  <c:v>Не знаю</c:v>
                </c:pt>
                <c:pt idx="3">
                  <c:v>Подарю открытку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7128320"/>
        <c:axId val="107129856"/>
        <c:axId val="0"/>
      </c:bar3DChart>
      <c:catAx>
        <c:axId val="10712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129856"/>
        <c:crosses val="autoZero"/>
        <c:auto val="1"/>
        <c:lblAlgn val="ctr"/>
        <c:lblOffset val="100"/>
        <c:noMultiLvlLbl val="0"/>
      </c:catAx>
      <c:valAx>
        <c:axId val="10712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128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"Заветное" желание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Лист1!$A$2:$A$9</c:f>
              <c:strCache>
                <c:ptCount val="5"/>
                <c:pt idx="0">
                  <c:v>Ноутбук</c:v>
                </c:pt>
                <c:pt idx="1">
                  <c:v> Форма для спорта</c:v>
                </c:pt>
                <c:pt idx="2">
                  <c:v> Телефон</c:v>
                </c:pt>
                <c:pt idx="3">
                  <c:v> Планшет</c:v>
                </c:pt>
                <c:pt idx="4">
                  <c:v> Счастье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Подарки</c:v>
                </c:pt>
              </c:strCache>
            </c:strRef>
          </c:tx>
          <c:explosion val="21"/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Деньги</c:v>
                </c:pt>
                <c:pt idx="1">
                  <c:v>Планшет</c:v>
                </c:pt>
                <c:pt idx="2">
                  <c:v>Телефон</c:v>
                </c:pt>
                <c:pt idx="3">
                  <c:v>Конфеты</c:v>
                </c:pt>
                <c:pt idx="4">
                  <c:v>Ноутбук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что такое исследовательская работа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1"/>
            <c:spPr>
              <a:solidFill>
                <a:srgbClr val="FF0000"/>
              </a:solidFill>
            </c:spPr>
          </c:dPt>
          <c:xVal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2</c:v>
                </c:pt>
              </c:numCache>
            </c:numRef>
          </c:yVal>
          <c:bubbleSize>
            <c:numLit>
              <c:formatCode>General</c:formatCode>
              <c:ptCount val="2"/>
              <c:pt idx="0">
                <c:v>1</c:v>
              </c:pt>
              <c:pt idx="1">
                <c:v>1</c:v>
              </c:pt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3381504"/>
        <c:axId val="23383040"/>
      </c:bubbleChart>
      <c:valAx>
        <c:axId val="2338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83040"/>
        <c:crosses val="autoZero"/>
        <c:crossBetween val="midCat"/>
      </c:valAx>
      <c:valAx>
        <c:axId val="2338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815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Хотели бы вы сделать исследовательскую работу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B89B"/>
              </a:solidFill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Знаки зодиака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pattFill prst="solidDmnd">
                <a:fgClr>
                  <a:srgbClr val="7030A0"/>
                </a:fgClr>
                <a:bgClr>
                  <a:schemeClr val="bg1"/>
                </a:bgClr>
              </a:pattFill>
            </c:spPr>
          </c:dPt>
          <c:dPt>
            <c:idx val="4"/>
            <c:invertIfNegative val="0"/>
            <c:bubble3D val="0"/>
            <c:spPr>
              <a:pattFill prst="sphere">
                <a:fgClr>
                  <a:srgbClr val="002060"/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plaid">
                <a:fgClr>
                  <a:srgbClr val="0070C0"/>
                </a:fgClr>
                <a:bgClr>
                  <a:schemeClr val="bg1"/>
                </a:bgClr>
              </a:pattFill>
            </c:spPr>
          </c:dPt>
          <c:dPt>
            <c:idx val="6"/>
            <c:invertIfNegative val="0"/>
            <c:bubble3D val="0"/>
            <c:spPr>
              <a:pattFill prst="lgConfetti">
                <a:fgClr>
                  <a:srgbClr val="00B0F0"/>
                </a:fgClr>
                <a:bgClr>
                  <a:schemeClr val="bg1"/>
                </a:bgClr>
              </a:pattFill>
            </c:spPr>
          </c:dPt>
          <c:dPt>
            <c:idx val="7"/>
            <c:invertIfNegative val="0"/>
            <c:bubble3D val="0"/>
            <c:spPr>
              <a:pattFill prst="dkHorz">
                <a:fgClr>
                  <a:srgbClr val="00B050"/>
                </a:fgClr>
                <a:bgClr>
                  <a:schemeClr val="bg1"/>
                </a:bgClr>
              </a:pattFill>
            </c:spPr>
          </c:dPt>
          <c:dPt>
            <c:idx val="8"/>
            <c:invertIfNegative val="0"/>
            <c:bubble3D val="0"/>
            <c:spPr>
              <a:pattFill prst="wdUpDiag">
                <a:fgClr>
                  <a:srgbClr val="FFFF00"/>
                </a:fgClr>
                <a:bgClr>
                  <a:schemeClr val="bg1"/>
                </a:bgClr>
              </a:pattFill>
            </c:spPr>
          </c:dPt>
          <c:dPt>
            <c:idx val="9"/>
            <c:invertIfNegative val="0"/>
            <c:bubble3D val="0"/>
            <c:spPr>
              <a:pattFill prst="pct90">
                <a:fgClr>
                  <a:srgbClr val="FF0000"/>
                </a:fgClr>
                <a:bgClr>
                  <a:schemeClr val="bg1"/>
                </a:bgClr>
              </a:pattFill>
            </c:spPr>
          </c:dPt>
          <c:dPt>
            <c:idx val="11"/>
            <c:invertIfNegative val="0"/>
            <c:bubble3D val="0"/>
            <c:spPr>
              <a:pattFill prst="pct40">
                <a:fgClr>
                  <a:srgbClr val="C00000"/>
                </a:fgClr>
                <a:bgClr>
                  <a:schemeClr val="bg1"/>
                </a:bgClr>
              </a:pattFill>
            </c:spPr>
          </c:dPt>
          <c:cat>
            <c:strRef>
              <c:f>Лист1!$A$2:$A$13</c:f>
              <c:strCache>
                <c:ptCount val="12"/>
                <c:pt idx="0">
                  <c:v>Овен</c:v>
                </c:pt>
                <c:pt idx="1">
                  <c:v> Рак</c:v>
                </c:pt>
                <c:pt idx="2">
                  <c:v>Козерог</c:v>
                </c:pt>
                <c:pt idx="3">
                  <c:v>Стрелец</c:v>
                </c:pt>
                <c:pt idx="4">
                  <c:v>Водолей</c:v>
                </c:pt>
                <c:pt idx="5">
                  <c:v>Весы</c:v>
                </c:pt>
                <c:pt idx="6">
                  <c:v>Близнецы</c:v>
                </c:pt>
                <c:pt idx="7">
                  <c:v>Рыбы</c:v>
                </c:pt>
                <c:pt idx="8">
                  <c:v>Скорпион</c:v>
                </c:pt>
                <c:pt idx="9">
                  <c:v>Телец</c:v>
                </c:pt>
                <c:pt idx="10">
                  <c:v>Лев</c:v>
                </c:pt>
                <c:pt idx="11">
                  <c:v>Дева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99562240"/>
        <c:axId val="99563776"/>
        <c:axId val="0"/>
      </c:bar3DChart>
      <c:catAx>
        <c:axId val="99562240"/>
        <c:scaling>
          <c:orientation val="minMax"/>
        </c:scaling>
        <c:delete val="0"/>
        <c:axPos val="b"/>
        <c:majorTickMark val="out"/>
        <c:minorTickMark val="none"/>
        <c:tickLblPos val="nextTo"/>
        <c:crossAx val="99563776"/>
        <c:crosses val="autoZero"/>
        <c:auto val="1"/>
        <c:lblAlgn val="ctr"/>
        <c:lblOffset val="100"/>
        <c:noMultiLvlLbl val="0"/>
      </c:catAx>
      <c:valAx>
        <c:axId val="9956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562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относитесь к моей исследовательской работе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Положительно</c:v>
                </c:pt>
                <c:pt idx="1">
                  <c:v>Отрицательно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3164032"/>
        <c:axId val="23165568"/>
        <c:axId val="0"/>
      </c:bar3DChart>
      <c:catAx>
        <c:axId val="23164032"/>
        <c:scaling>
          <c:orientation val="minMax"/>
        </c:scaling>
        <c:delete val="0"/>
        <c:axPos val="b"/>
        <c:majorTickMark val="out"/>
        <c:minorTickMark val="none"/>
        <c:tickLblPos val="nextTo"/>
        <c:crossAx val="23165568"/>
        <c:crosses val="autoZero"/>
        <c:auto val="1"/>
        <c:lblAlgn val="ctr"/>
        <c:lblOffset val="100"/>
        <c:noMultiLvlLbl val="0"/>
      </c:catAx>
      <c:valAx>
        <c:axId val="2316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64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Вес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30-40</c:v>
                </c:pt>
                <c:pt idx="1">
                  <c:v>41-50</c:v>
                </c:pt>
                <c:pt idx="2">
                  <c:v>51-60</c:v>
                </c:pt>
                <c:pt idx="3">
                  <c:v>60 и более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9603584"/>
        <c:axId val="99605120"/>
        <c:axId val="0"/>
      </c:bar3DChart>
      <c:catAx>
        <c:axId val="99603584"/>
        <c:scaling>
          <c:orientation val="minMax"/>
        </c:scaling>
        <c:delete val="0"/>
        <c:axPos val="b"/>
        <c:majorTickMark val="out"/>
        <c:minorTickMark val="none"/>
        <c:tickLblPos val="nextTo"/>
        <c:crossAx val="99605120"/>
        <c:crosses val="autoZero"/>
        <c:auto val="1"/>
        <c:lblAlgn val="ctr"/>
        <c:lblOffset val="100"/>
        <c:noMultiLvlLbl val="0"/>
      </c:catAx>
      <c:valAx>
        <c:axId val="9960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603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Цвет глаз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Зелёные</c:v>
                </c:pt>
                <c:pt idx="1">
                  <c:v> Карии</c:v>
                </c:pt>
                <c:pt idx="2">
                  <c:v>Голубые</c:v>
                </c:pt>
                <c:pt idx="3">
                  <c:v> Серые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02016"/>
        <c:axId val="100903552"/>
        <c:axId val="0"/>
      </c:bar3DChart>
      <c:catAx>
        <c:axId val="100902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903552"/>
        <c:crosses val="autoZero"/>
        <c:auto val="1"/>
        <c:lblAlgn val="ctr"/>
        <c:lblOffset val="100"/>
        <c:noMultiLvlLbl val="0"/>
      </c:catAx>
      <c:valAx>
        <c:axId val="10090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02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140-150</c:v>
                </c:pt>
                <c:pt idx="1">
                  <c:v>151-160</c:v>
                </c:pt>
                <c:pt idx="2">
                  <c:v>161-170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1044992"/>
        <c:axId val="101046528"/>
        <c:axId val="0"/>
      </c:bar3DChart>
      <c:catAx>
        <c:axId val="101044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1046528"/>
        <c:crosses val="autoZero"/>
        <c:auto val="1"/>
        <c:lblAlgn val="ctr"/>
        <c:lblOffset val="100"/>
        <c:noMultiLvlLbl val="0"/>
      </c:catAx>
      <c:valAx>
        <c:axId val="10104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044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0319783464566925"/>
          <c:y val="0.1"/>
        </c:manualLayout>
      </c:layout>
      <c:overlay val="0"/>
    </c:title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500000000000006E-2"/>
          <c:y val="0.14489074803149612"/>
          <c:w val="0.69371358267716532"/>
          <c:h val="0.820734251968504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Симпатия к школе</c:v>
                </c:pt>
              </c:strCache>
            </c:strRef>
          </c:tx>
          <c:dPt>
            <c:idx val="0"/>
            <c:bubble3D val="0"/>
            <c:spPr>
              <a:pattFill prst="dashDnDiag">
                <a:fgClr>
                  <a:srgbClr val="7030A0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pattFill prst="horzBrick">
                <a:fgClr>
                  <a:srgbClr val="7030A0"/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pattFill prst="pct50">
                <a:fgClr>
                  <a:srgbClr val="7030A0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Не очень</c:v>
                </c:pt>
                <c:pt idx="1">
                  <c:v>Нравится</c:v>
                </c:pt>
                <c:pt idx="2">
                  <c:v>Не нравится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ln w="28575"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Математика </c:v>
                </c:pt>
                <c:pt idx="1">
                  <c:v>Анлийский</c:v>
                </c:pt>
                <c:pt idx="2">
                  <c:v>Русский</c:v>
                </c:pt>
                <c:pt idx="3">
                  <c:v>Литература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Музыка</c:v>
                </c:pt>
                <c:pt idx="8">
                  <c:v>Физкультура</c:v>
                </c:pt>
                <c:pt idx="9">
                  <c:v>ИЗО</c:v>
                </c:pt>
                <c:pt idx="10">
                  <c:v>География</c:v>
                </c:pt>
                <c:pt idx="11">
                  <c:v>Технология</c:v>
                </c:pt>
                <c:pt idx="12">
                  <c:v>Информатика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4</c:v>
                </c:pt>
                <c:pt idx="7">
                  <c:v>7</c:v>
                </c:pt>
                <c:pt idx="8">
                  <c:v>6</c:v>
                </c:pt>
                <c:pt idx="9">
                  <c:v>4</c:v>
                </c:pt>
                <c:pt idx="10">
                  <c:v>3</c:v>
                </c:pt>
                <c:pt idx="11">
                  <c:v>9</c:v>
                </c:pt>
                <c:pt idx="1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ln w="28575"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Математика </c:v>
                </c:pt>
                <c:pt idx="1">
                  <c:v>Анлийский</c:v>
                </c:pt>
                <c:pt idx="2">
                  <c:v>Русский</c:v>
                </c:pt>
                <c:pt idx="3">
                  <c:v>Литература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Музыка</c:v>
                </c:pt>
                <c:pt idx="8">
                  <c:v>Физкультура</c:v>
                </c:pt>
                <c:pt idx="9">
                  <c:v>ИЗО</c:v>
                </c:pt>
                <c:pt idx="10">
                  <c:v>География</c:v>
                </c:pt>
                <c:pt idx="11">
                  <c:v>Технология</c:v>
                </c:pt>
                <c:pt idx="12">
                  <c:v>Информатика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  <c:pt idx="11">
                  <c:v>3</c:v>
                </c:pt>
                <c:pt idx="1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50"/>
            </a:solidFill>
            <a:ln w="28575"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Математика </c:v>
                </c:pt>
                <c:pt idx="1">
                  <c:v>Анлийский</c:v>
                </c:pt>
                <c:pt idx="2">
                  <c:v>Русский</c:v>
                </c:pt>
                <c:pt idx="3">
                  <c:v>Литература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Музыка</c:v>
                </c:pt>
                <c:pt idx="8">
                  <c:v>Физкультура</c:v>
                </c:pt>
                <c:pt idx="9">
                  <c:v>ИЗО</c:v>
                </c:pt>
                <c:pt idx="10">
                  <c:v>География</c:v>
                </c:pt>
                <c:pt idx="11">
                  <c:v>Технология</c:v>
                </c:pt>
                <c:pt idx="12">
                  <c:v>Информатика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7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4</c:v>
                </c:pt>
                <c:pt idx="11">
                  <c:v>0</c:v>
                </c:pt>
                <c:pt idx="12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ln w="28575"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Математика </c:v>
                </c:pt>
                <c:pt idx="1">
                  <c:v>Анлийский</c:v>
                </c:pt>
                <c:pt idx="2">
                  <c:v>Русский</c:v>
                </c:pt>
                <c:pt idx="3">
                  <c:v>Литература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Музыка</c:v>
                </c:pt>
                <c:pt idx="8">
                  <c:v>Физкультура</c:v>
                </c:pt>
                <c:pt idx="9">
                  <c:v>ИЗО</c:v>
                </c:pt>
                <c:pt idx="10">
                  <c:v>География</c:v>
                </c:pt>
                <c:pt idx="11">
                  <c:v>Технология</c:v>
                </c:pt>
                <c:pt idx="12">
                  <c:v>Информатика</c:v>
                </c:pt>
              </c:strCache>
            </c:strRef>
          </c:cat>
          <c:val>
            <c:numRef>
              <c:f>Лист1!$E$2:$E$14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07008"/>
        <c:axId val="94508544"/>
        <c:axId val="0"/>
      </c:area3DChart>
      <c:catAx>
        <c:axId val="94507008"/>
        <c:scaling>
          <c:orientation val="minMax"/>
        </c:scaling>
        <c:delete val="0"/>
        <c:axPos val="b"/>
        <c:majorTickMark val="out"/>
        <c:minorTickMark val="none"/>
        <c:tickLblPos val="nextTo"/>
        <c:crossAx val="94508544"/>
        <c:crosses val="autoZero"/>
        <c:auto val="1"/>
        <c:lblAlgn val="ctr"/>
        <c:lblOffset val="100"/>
        <c:noMultiLvlLbl val="0"/>
      </c:catAx>
      <c:valAx>
        <c:axId val="945085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507008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Самые трудные предметы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Лист1!$A$2:$A$9</c:f>
              <c:strCache>
                <c:ptCount val="8"/>
                <c:pt idx="0">
                  <c:v>Биология</c:v>
                </c:pt>
                <c:pt idx="1">
                  <c:v>Английский язык</c:v>
                </c:pt>
                <c:pt idx="2">
                  <c:v>Математика</c:v>
                </c:pt>
                <c:pt idx="3">
                  <c:v>Русский язык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География</c:v>
                </c:pt>
                <c:pt idx="7">
                  <c:v>Информатика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61408"/>
        <c:axId val="94562944"/>
      </c:barChart>
      <c:catAx>
        <c:axId val="94561408"/>
        <c:scaling>
          <c:orientation val="minMax"/>
        </c:scaling>
        <c:delete val="0"/>
        <c:axPos val="b"/>
        <c:majorTickMark val="out"/>
        <c:minorTickMark val="none"/>
        <c:tickLblPos val="nextTo"/>
        <c:crossAx val="94562944"/>
        <c:crosses val="autoZero"/>
        <c:auto val="1"/>
        <c:lblAlgn val="ctr"/>
        <c:lblOffset val="100"/>
        <c:noMultiLvlLbl val="0"/>
      </c:catAx>
      <c:valAx>
        <c:axId val="9456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561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165B8-9ADF-4E47-846F-1D7E50E1030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47E56-921C-468F-885E-D6E110972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7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47E56-921C-468F-885E-D6E11097276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4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2115D3-3F2A-445F-BC50-3A1D8FA0DA6D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BAE91F-F794-471F-AA9B-DB837ADE86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pads.ru/c/s/diagramma_-_istoriya_vozniknoveniya_diagramm" TargetMode="External"/><Relationship Id="rId2" Type="http://schemas.openxmlformats.org/officeDocument/2006/relationships/hyperlink" Target="http://www.chinapads.ru/c/s/diagramma_-_osnovnyie_tipyi_diagram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.mail.ru/search_images" TargetMode="External"/><Relationship Id="rId4" Type="http://schemas.openxmlformats.org/officeDocument/2006/relationships/hyperlink" Target="http://yandex.ru/images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5184"/>
            <a:ext cx="8820472" cy="2642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Научно-практическая конференция школьников «Ученик-исследователь»</a:t>
            </a:r>
            <a:br>
              <a:rPr lang="ru-RU" dirty="0" smtClean="0"/>
            </a:br>
            <a:r>
              <a:rPr lang="ru-RU" dirty="0" smtClean="0"/>
              <a:t>Секция «Математическая»</a:t>
            </a:r>
            <a:br>
              <a:rPr lang="ru-RU" dirty="0" smtClean="0"/>
            </a:br>
            <a:r>
              <a:rPr lang="ru-RU" b="1" dirty="0" smtClean="0"/>
              <a:t>МОЙ</a:t>
            </a:r>
            <a:r>
              <a:rPr lang="ru-RU" dirty="0" smtClean="0"/>
              <a:t> </a:t>
            </a:r>
            <a:r>
              <a:rPr lang="ru-RU" b="1" dirty="0" smtClean="0"/>
              <a:t>КЛАСС</a:t>
            </a:r>
            <a:r>
              <a:rPr lang="ru-RU" dirty="0" smtClean="0"/>
              <a:t> </a:t>
            </a: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b="1" dirty="0" smtClean="0"/>
              <a:t>ДИАГРАММАХ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17033"/>
            <a:ext cx="6643261" cy="221763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Сергеева Ксения Алексеевна, ученица 6 класса</a:t>
            </a:r>
          </a:p>
          <a:p>
            <a:r>
              <a:rPr lang="ru-RU" sz="2400" dirty="0" smtClean="0"/>
              <a:t>МОБУ </a:t>
            </a:r>
            <a:r>
              <a:rPr lang="ru-RU" sz="2400" dirty="0" err="1" smtClean="0"/>
              <a:t>Ромненская</a:t>
            </a:r>
            <a:r>
              <a:rPr lang="ru-RU" sz="2400" dirty="0" smtClean="0"/>
              <a:t> СОШ</a:t>
            </a:r>
          </a:p>
          <a:p>
            <a:r>
              <a:rPr lang="ru-RU" sz="2400" dirty="0" smtClean="0"/>
              <a:t>Научный руководитель:</a:t>
            </a:r>
          </a:p>
          <a:p>
            <a:r>
              <a:rPr lang="ru-RU" sz="2400" dirty="0" smtClean="0"/>
              <a:t>Русина Галина Семёновна , учитель математики</a:t>
            </a:r>
          </a:p>
          <a:p>
            <a:r>
              <a:rPr lang="ru-RU" sz="2400" dirty="0" smtClean="0"/>
              <a:t>с.Ромны,2015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58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Столбчатые и линейные диаграммы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47220"/>
            <a:ext cx="5151065" cy="453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5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Круговые диаграммы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358977" cy="383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Радиальные диаграммы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575001" cy="355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4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Биржевые диаграммы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367089" cy="364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3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697" y="2852936"/>
            <a:ext cx="8856984" cy="3096344"/>
          </a:xfrm>
        </p:spPr>
        <p:txBody>
          <a:bodyPr>
            <a:normAutofit/>
          </a:bodyPr>
          <a:lstStyle/>
          <a:p>
            <a:r>
              <a:rPr lang="ru-RU" sz="5400" i="1" u="sng" dirty="0" smtClean="0">
                <a:solidFill>
                  <a:srgbClr val="00B050"/>
                </a:solidFill>
              </a:rPr>
              <a:t>6</a:t>
            </a:r>
            <a:r>
              <a:rPr lang="en-US" sz="5400" i="1" u="sng" dirty="0" smtClean="0">
                <a:solidFill>
                  <a:srgbClr val="00B050"/>
                </a:solidFill>
              </a:rPr>
              <a:t>”</a:t>
            </a:r>
            <a:r>
              <a:rPr lang="ru-RU" sz="5400" i="1" u="sng" dirty="0" smtClean="0">
                <a:solidFill>
                  <a:srgbClr val="00B050"/>
                </a:solidFill>
              </a:rPr>
              <a:t>А</a:t>
            </a:r>
            <a:r>
              <a:rPr lang="en-US" sz="5400" i="1" u="sng" dirty="0" smtClean="0">
                <a:solidFill>
                  <a:srgbClr val="00B050"/>
                </a:solidFill>
              </a:rPr>
              <a:t>”</a:t>
            </a:r>
            <a:r>
              <a:rPr lang="ru-RU" sz="5400" i="1" u="sng" dirty="0" smtClean="0">
                <a:solidFill>
                  <a:srgbClr val="00B050"/>
                </a:solidFill>
              </a:rPr>
              <a:t> класс в диаграммах</a:t>
            </a:r>
            <a:endParaRPr lang="ru-RU" sz="5400" i="1" u="sng" dirty="0">
              <a:solidFill>
                <a:srgbClr val="00B050"/>
              </a:solidFill>
            </a:endParaRPr>
          </a:p>
        </p:txBody>
      </p:sp>
      <p:pic>
        <p:nvPicPr>
          <p:cNvPr id="2" name="Picture 2" descr="C:\Users\Админ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7213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66126292"/>
              </p:ext>
            </p:extLst>
          </p:nvPr>
        </p:nvGraphicFramePr>
        <p:xfrm>
          <a:off x="3040779" y="0"/>
          <a:ext cx="6134828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0" y="0"/>
            <a:ext cx="5983422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32367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9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0147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37069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65" y="4277767"/>
            <a:ext cx="33718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719659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04664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Общий вес:797,5кг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04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23782" r="20433" b="24999"/>
          <a:stretch/>
        </p:blipFill>
        <p:spPr bwMode="auto">
          <a:xfrm>
            <a:off x="0" y="255492"/>
            <a:ext cx="3928533" cy="221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818416"/>
              </p:ext>
            </p:extLst>
          </p:nvPr>
        </p:nvGraphicFramePr>
        <p:xfrm>
          <a:off x="937733" y="155679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11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379"/>
          <a:stretch/>
        </p:blipFill>
        <p:spPr bwMode="auto">
          <a:xfrm>
            <a:off x="0" y="67734"/>
            <a:ext cx="6424621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365104"/>
            <a:ext cx="9195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Выяснить возможность использования диаграмм для описания классного коллектива.</a:t>
            </a:r>
          </a:p>
        </p:txBody>
      </p:sp>
    </p:spTree>
    <p:extLst>
      <p:ext uri="{BB962C8B-B14F-4D97-AF65-F5344CB8AC3E}">
        <p14:creationId xmlns:p14="http://schemas.microsoft.com/office/powerpoint/2010/main" val="3079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693278" cy="31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9563671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04664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Общий рост:2493,8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82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0"/>
            <a:ext cx="46672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24573566"/>
              </p:ext>
            </p:extLst>
          </p:nvPr>
        </p:nvGraphicFramePr>
        <p:xfrm>
          <a:off x="1907704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67" y="4437112"/>
            <a:ext cx="2149733" cy="238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776447"/>
              </p:ext>
            </p:extLst>
          </p:nvPr>
        </p:nvGraphicFramePr>
        <p:xfrm>
          <a:off x="395536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2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632400"/>
            <a:ext cx="4225599" cy="42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88364744"/>
              </p:ext>
            </p:extLst>
          </p:nvPr>
        </p:nvGraphicFramePr>
        <p:xfrm>
          <a:off x="0" y="72264"/>
          <a:ext cx="6588224" cy="450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02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06" y="3140967"/>
            <a:ext cx="4251493" cy="370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68703595"/>
              </p:ext>
            </p:extLst>
          </p:nvPr>
        </p:nvGraphicFramePr>
        <p:xfrm>
          <a:off x="32928" y="-14702"/>
          <a:ext cx="5979231" cy="416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32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055455"/>
              </p:ext>
            </p:extLst>
          </p:nvPr>
        </p:nvGraphicFramePr>
        <p:xfrm>
          <a:off x="-35267" y="10527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54174"/>
            <a:ext cx="2843808" cy="229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28973672"/>
              </p:ext>
            </p:extLst>
          </p:nvPr>
        </p:nvGraphicFramePr>
        <p:xfrm>
          <a:off x="61174" y="0"/>
          <a:ext cx="789520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05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429000"/>
            <a:ext cx="37719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52638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1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93" y="16506"/>
            <a:ext cx="4492613" cy="44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172175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59558002"/>
              </p:ext>
            </p:extLst>
          </p:nvPr>
        </p:nvGraphicFramePr>
        <p:xfrm>
          <a:off x="0" y="1140"/>
          <a:ext cx="6480720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62064"/>
            <a:ext cx="3995936" cy="39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:     Предположим, что с помощью различного вида диаграмм можно составить описание классного коллектива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076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64805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3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33286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40707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3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-28187"/>
            <a:ext cx="52387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467524"/>
              </p:ext>
            </p:extLst>
          </p:nvPr>
        </p:nvGraphicFramePr>
        <p:xfrm>
          <a:off x="395536" y="2708920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4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66579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892912"/>
              </p:ext>
            </p:extLst>
          </p:nvPr>
        </p:nvGraphicFramePr>
        <p:xfrm>
          <a:off x="914400" y="206084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9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42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88410"/>
              </p:ext>
            </p:extLst>
          </p:nvPr>
        </p:nvGraphicFramePr>
        <p:xfrm>
          <a:off x="395536" y="156491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3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48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07780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5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550899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610"/>
          <a:stretch/>
        </p:blipFill>
        <p:spPr bwMode="auto">
          <a:xfrm>
            <a:off x="4381500" y="3453854"/>
            <a:ext cx="4762500" cy="287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529051"/>
              </p:ext>
            </p:extLst>
          </p:nvPr>
        </p:nvGraphicFramePr>
        <p:xfrm>
          <a:off x="251520" y="18864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3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52" y="2136312"/>
            <a:ext cx="5366347" cy="438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64000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608619"/>
            <a:ext cx="25812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743135"/>
              </p:ext>
            </p:extLst>
          </p:nvPr>
        </p:nvGraphicFramePr>
        <p:xfrm>
          <a:off x="5928" y="620688"/>
          <a:ext cx="8686800" cy="537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20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1.Статистический опрос.</a:t>
            </a:r>
          </a:p>
          <a:p>
            <a:pPr marL="109728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2.Обработка полученных данных, построение диаграмм с использованием компьютерной программы MS </a:t>
            </a:r>
            <a:r>
              <a:rPr lang="ru-RU" dirty="0" err="1"/>
              <a:t>Excel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   </a:t>
            </a:r>
            <a:r>
              <a:rPr lang="ru-RU" dirty="0"/>
              <a:t>3.Анализ и сравнение полученных </a:t>
            </a:r>
            <a:r>
              <a:rPr lang="ru-RU" dirty="0" smtClean="0"/>
              <a:t>    результатов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5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397"/>
            <a:ext cx="4211960" cy="5127603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48170446"/>
              </p:ext>
            </p:extLst>
          </p:nvPr>
        </p:nvGraphicFramePr>
        <p:xfrm>
          <a:off x="2627784" y="6206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69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86" b="11481"/>
          <a:stretch/>
        </p:blipFill>
        <p:spPr bwMode="auto">
          <a:xfrm>
            <a:off x="4857750" y="3200400"/>
            <a:ext cx="4286250" cy="36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853706"/>
              </p:ext>
            </p:extLst>
          </p:nvPr>
        </p:nvGraphicFramePr>
        <p:xfrm>
          <a:off x="179512" y="49251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42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71" y="4437112"/>
            <a:ext cx="1903868" cy="299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71626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4117" cy="150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379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67" y="4287581"/>
            <a:ext cx="3390933" cy="25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72325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Я научилась строить по имеющимся статистическим данным диаграммы заданного вида; самостоятельно выбирать наиболее подходящий для представления указанных данных тип диаграммы, ориентироваться и быстро читать готовые диаграммы, извлекая из них нужную информацию. Преимущество диаграмм перед другими типами наглядной статистической информации заключается в том, что они позволяют быстро произвести логический вывод из большого количества полученных данных. Сами по себе цифры не являются достаточно наглядными, а если их много, они не производят достаточного впечатления.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0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ru-RU" dirty="0"/>
              <a:t>Исследовательская деятельность вызвала у меня интерес, и я хотела бы продолжить работу в данном направлении.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http://www.chinapads.ru/c/s/diagramma_-_</a:t>
            </a:r>
            <a:r>
              <a:rPr lang="en-US" dirty="0" smtClean="0">
                <a:hlinkClick r:id="rId2"/>
              </a:rPr>
              <a:t>osnovnyie_tipyi_diagramm</a:t>
            </a:r>
            <a:endParaRPr lang="ru-RU" dirty="0"/>
          </a:p>
          <a:p>
            <a:r>
              <a:rPr lang="en-US" dirty="0">
                <a:hlinkClick r:id="rId3"/>
              </a:rPr>
              <a:t>http://www.chinapads.ru/c/s/diagramma_-_</a:t>
            </a:r>
            <a:r>
              <a:rPr lang="en-US" dirty="0" smtClean="0">
                <a:hlinkClick r:id="rId3"/>
              </a:rPr>
              <a:t>istoriya_vozniknoveniya_diagramm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yandex.ru/images</a:t>
            </a:r>
            <a:endParaRPr lang="ru-RU" dirty="0" smtClean="0"/>
          </a:p>
          <a:p>
            <a:pPr marL="109728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go.mail.ru/search_images</a:t>
            </a: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4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2440" r="2820" b="5450"/>
          <a:stretch/>
        </p:blipFill>
        <p:spPr bwMode="auto">
          <a:xfrm>
            <a:off x="2641600" y="1253066"/>
            <a:ext cx="4470400" cy="484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9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Задачи исследования: </a:t>
            </a:r>
          </a:p>
          <a:p>
            <a:r>
              <a:rPr lang="ru-RU" dirty="0"/>
              <a:t>-  изучить различные виды диаграмм и их построение;</a:t>
            </a:r>
          </a:p>
          <a:p>
            <a:r>
              <a:rPr lang="ru-RU" dirty="0"/>
              <a:t>- апробировать различные  методы сбора информации;</a:t>
            </a:r>
          </a:p>
          <a:p>
            <a:r>
              <a:rPr lang="ru-RU" dirty="0"/>
              <a:t>- проанализировать и систематизировать полученные данные;</a:t>
            </a:r>
          </a:p>
          <a:p>
            <a:r>
              <a:rPr lang="ru-RU" dirty="0"/>
              <a:t>- осуществить построение различного вида диаграмм с использованием обработанных данных;</a:t>
            </a:r>
          </a:p>
          <a:p>
            <a:r>
              <a:rPr lang="ru-RU" dirty="0"/>
              <a:t>- сделать выводы к каждой диаграмме;</a:t>
            </a:r>
          </a:p>
          <a:p>
            <a:r>
              <a:rPr lang="ru-RU" dirty="0"/>
              <a:t>- составить рассказ о классном коллективе  с использованием полученных выводов.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47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Во всех диаграммах используется функциональная зависимость как минимум двух типов данных. Соответственно, первыми диаграммами были обыкновенные графики функций, в которых допустимые значения аргумента соответствуют значениям функций.</a:t>
            </a:r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 диаграмм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9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6000" i="1" u="sng" dirty="0" smtClean="0">
                <a:solidFill>
                  <a:srgbClr val="00B050"/>
                </a:solidFill>
              </a:rPr>
              <a:t>Виды</a:t>
            </a:r>
            <a:r>
              <a:rPr lang="ru-RU" sz="6000" i="1" dirty="0" smtClean="0">
                <a:solidFill>
                  <a:srgbClr val="00B050"/>
                </a:solidFill>
              </a:rPr>
              <a:t> </a:t>
            </a:r>
            <a:r>
              <a:rPr lang="ru-RU" sz="6000" i="1" u="sng" dirty="0" smtClean="0">
                <a:solidFill>
                  <a:srgbClr val="00B050"/>
                </a:solidFill>
              </a:rPr>
              <a:t>диаграмм</a:t>
            </a:r>
            <a:endParaRPr lang="ru-RU" sz="6000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Диаграммы-линии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4719017" cy="41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2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Диаграммы-области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079057" cy="446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78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Другая 4">
      <a:dk1>
        <a:srgbClr val="002060"/>
      </a:dk1>
      <a:lt1>
        <a:srgbClr val="002060"/>
      </a:lt1>
      <a:dk2>
        <a:srgbClr val="002060"/>
      </a:dk2>
      <a:lt2>
        <a:srgbClr val="00206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424</Words>
  <Application>Microsoft Office PowerPoint</Application>
  <PresentationFormat>Экран (4:3)</PresentationFormat>
  <Paragraphs>87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Открытая</vt:lpstr>
      <vt:lpstr>Начальная</vt:lpstr>
      <vt:lpstr> Научно-практическая конференция школьников «Ученик-исследователь» Секция «Математическая» МОЙ КЛАСС В ДИАГРАММАХ </vt:lpstr>
      <vt:lpstr> </vt:lpstr>
      <vt:lpstr>Гипотеза</vt:lpstr>
      <vt:lpstr>Методы исследования</vt:lpstr>
      <vt:lpstr>Презентация PowerPoint</vt:lpstr>
      <vt:lpstr>История возникновения  диаграмм</vt:lpstr>
      <vt:lpstr>Виды диаграмм</vt:lpstr>
      <vt:lpstr>Диаграммы-линии </vt:lpstr>
      <vt:lpstr>Диаграммы-области</vt:lpstr>
      <vt:lpstr>Столбчатые и линейные диаграммы </vt:lpstr>
      <vt:lpstr>Круговые диаграммы</vt:lpstr>
      <vt:lpstr>Радиальные диаграммы </vt:lpstr>
      <vt:lpstr>Биржевые диаграммы</vt:lpstr>
      <vt:lpstr>6”А” класс в диаграммах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Ресурсы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85</cp:revision>
  <dcterms:created xsi:type="dcterms:W3CDTF">2014-12-09T04:03:04Z</dcterms:created>
  <dcterms:modified xsi:type="dcterms:W3CDTF">2015-01-21T05:11:47Z</dcterms:modified>
</cp:coreProperties>
</file>